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224" r:id="rId1"/>
  </p:sldMasterIdLst>
  <p:notesMasterIdLst>
    <p:notesMasterId r:id="rId5"/>
  </p:notesMasterIdLst>
  <p:sldIdLst>
    <p:sldId id="294" r:id="rId2"/>
    <p:sldId id="295" r:id="rId3"/>
    <p:sldId id="296" r:id="rId4"/>
  </p:sldIdLst>
  <p:sldSz cx="9144000" cy="6858000" type="screen4x3"/>
  <p:notesSz cx="6858000" cy="9144000"/>
  <p:defaultTextStyle>
    <a:defPPr>
      <a:defRPr lang="ko-KR"/>
    </a:defPPr>
    <a:lvl1pPr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1pPr>
    <a:lvl2pPr marL="4572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2pPr>
    <a:lvl3pPr marL="9144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3pPr>
    <a:lvl4pPr marL="13716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4pPr>
    <a:lvl5pPr marL="18288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5pPr>
    <a:lvl6pPr marL="2286000" algn="l" defTabSz="914400" rtl="0" eaLnBrk="1" latinLnBrk="1" hangingPunct="1"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6pPr>
    <a:lvl7pPr marL="2743200" algn="l" defTabSz="914400" rtl="0" eaLnBrk="1" latinLnBrk="1" hangingPunct="1"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7pPr>
    <a:lvl8pPr marL="3200400" algn="l" defTabSz="914400" rtl="0" eaLnBrk="1" latinLnBrk="1" hangingPunct="1"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8pPr>
    <a:lvl9pPr marL="3657600" algn="l" defTabSz="914400" rtl="0" eaLnBrk="1" latinLnBrk="1" hangingPunct="1"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5695" autoAdjust="0"/>
    <p:restoredTop sz="94660" autoAdjust="0"/>
  </p:normalViewPr>
  <p:slideViewPr>
    <p:cSldViewPr showGuides="1">
      <p:cViewPr varScale="1">
        <p:scale>
          <a:sx n="116" d="100"/>
          <a:sy n="116" d="100"/>
        </p:scale>
        <p:origin x="-2034" y="-108"/>
      </p:cViewPr>
      <p:guideLst>
        <p:guide orient="horz" pos="2160"/>
        <p:guide pos="113"/>
        <p:guide pos="2880"/>
        <p:guide pos="5647"/>
        <p:guide pos="385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E0E84C6B-5049-4C0B-9386-3998B1AE24B1}" type="datetimeFigureOut">
              <a:rPr lang="ko-KR" altLang="en-US"/>
              <a:pPr>
                <a:defRPr/>
              </a:pPr>
              <a:t>2019-08-12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ko-KR" altLang="en-US" noProof="0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noProof="0" smtClean="0"/>
              <a:t>마스터 텍스트 스타일을 편집합니다</a:t>
            </a:r>
          </a:p>
          <a:p>
            <a:pPr lvl="1"/>
            <a:r>
              <a:rPr lang="ko-KR" altLang="en-US" noProof="0" smtClean="0"/>
              <a:t>둘째 수준</a:t>
            </a:r>
          </a:p>
          <a:p>
            <a:pPr lvl="2"/>
            <a:r>
              <a:rPr lang="ko-KR" altLang="en-US" noProof="0" smtClean="0"/>
              <a:t>셋째 수준</a:t>
            </a:r>
          </a:p>
          <a:p>
            <a:pPr lvl="3"/>
            <a:r>
              <a:rPr lang="ko-KR" altLang="en-US" noProof="0" smtClean="0"/>
              <a:t>넷째 수준</a:t>
            </a:r>
          </a:p>
          <a:p>
            <a:pPr lvl="4"/>
            <a:r>
              <a:rPr lang="ko-KR" altLang="en-US" noProof="0" smtClean="0"/>
              <a:t>다섯째 수준</a:t>
            </a:r>
            <a:endParaRPr lang="ko-KR" altLang="en-US" noProof="0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048ECF35-AC38-4B06-A993-84EAC985BF5C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9538713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4588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ko-KR" altLang="en-US" smtClean="0">
              <a:latin typeface="굴림" charset="-127"/>
              <a:ea typeface="굴림" charset="-127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 kumimoji="0"/>
            </a:lvl1pPr>
          </a:lstStyle>
          <a:p>
            <a:pPr>
              <a:defRPr/>
            </a:pPr>
            <a:fld id="{DA802D22-FE91-4E35-9D68-F290116D8459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0805597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 kumimoji="0"/>
            </a:lvl1pPr>
          </a:lstStyle>
          <a:p>
            <a:pPr>
              <a:defRPr/>
            </a:pPr>
            <a:fld id="{E5396885-64C7-4D46-88A0-F716F5265A90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32863495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786563" y="274638"/>
            <a:ext cx="2178050" cy="6107112"/>
          </a:xfrm>
          <a:prstGeom prst="rect">
            <a:avLst/>
          </a:prstGeo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250825" y="274638"/>
            <a:ext cx="6383338" cy="6107112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 kumimoji="0"/>
            </a:lvl1pPr>
          </a:lstStyle>
          <a:p>
            <a:pPr>
              <a:defRPr/>
            </a:pPr>
            <a:fld id="{55E32726-A972-49EB-AE22-14BB45C00504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1621400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 kumimoji="0"/>
            </a:lvl1pPr>
          </a:lstStyle>
          <a:p>
            <a:pPr>
              <a:defRPr/>
            </a:pPr>
            <a:fld id="{5B8E5953-63B0-4643-A557-9E52C4F1DCC9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5514341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 kumimoji="0"/>
            </a:lvl1pPr>
          </a:lstStyle>
          <a:p>
            <a:pPr>
              <a:defRPr/>
            </a:pPr>
            <a:fld id="{27898B3B-7EBA-49F9-A20E-FCA18C548CB4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6045794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250825" y="620713"/>
            <a:ext cx="4279900" cy="57610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83125" y="620713"/>
            <a:ext cx="4281488" cy="57610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 kumimoji="0"/>
            </a:lvl1pPr>
          </a:lstStyle>
          <a:p>
            <a:pPr>
              <a:defRPr/>
            </a:pPr>
            <a:fld id="{37FBCB78-13D4-41E2-AA97-9CE4DCBC5C0B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34973808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 kumimoji="0"/>
            </a:lvl1pPr>
          </a:lstStyle>
          <a:p>
            <a:pPr>
              <a:defRPr/>
            </a:pPr>
            <a:fld id="{2386DE29-651A-44DD-BB3E-DF3491873FFF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8455454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 kumimoji="0"/>
            </a:lvl1pPr>
          </a:lstStyle>
          <a:p>
            <a:pPr>
              <a:defRPr/>
            </a:pPr>
            <a:fld id="{3F34283E-DCD3-4AE2-A26D-8D23413BE17C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2254561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 kumimoji="0"/>
            </a:lvl1pPr>
          </a:lstStyle>
          <a:p>
            <a:pPr>
              <a:defRPr/>
            </a:pPr>
            <a:fld id="{6155B9F6-B480-4568-B504-3BB08D6874DE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4557693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 kumimoji="0"/>
            </a:lvl1pPr>
          </a:lstStyle>
          <a:p>
            <a:pPr>
              <a:defRPr/>
            </a:pPr>
            <a:fld id="{A6EA9BA9-7EB3-43DE-B81B-7ABC50AD7258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8661832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ko-KR" altLang="en-US" noProof="0" smtClean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 kumimoji="0"/>
            </a:lvl1pPr>
          </a:lstStyle>
          <a:p>
            <a:pPr>
              <a:defRPr/>
            </a:pPr>
            <a:fld id="{A2438861-F984-4AF4-8380-76836BCBA354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25058375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75" y="6604000"/>
            <a:ext cx="9070975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50825" y="620713"/>
            <a:ext cx="8713788" cy="5761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ko-KR" altLang="ko-KR" smtClean="0"/>
          </a:p>
        </p:txBody>
      </p:sp>
      <p:sp>
        <p:nvSpPr>
          <p:cNvPr id="334852" name="Rectangle 4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3059113" y="6626225"/>
            <a:ext cx="2133600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900">
                <a:solidFill>
                  <a:srgbClr val="808080"/>
                </a:solidFill>
                <a:latin typeface="Tahoma" pitchFamily="34" charset="0"/>
              </a:defRPr>
            </a:lvl1pPr>
          </a:lstStyle>
          <a:p>
            <a:pPr>
              <a:defRPr/>
            </a:pPr>
            <a:fld id="{CFF375BA-BF62-4BC9-AD44-084DBDFDA9ED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  <p:sp>
        <p:nvSpPr>
          <p:cNvPr id="1029" name="Line 5"/>
          <p:cNvSpPr>
            <a:spLocks noChangeShapeType="1"/>
          </p:cNvSpPr>
          <p:nvPr/>
        </p:nvSpPr>
        <p:spPr bwMode="auto">
          <a:xfrm>
            <a:off x="0" y="404813"/>
            <a:ext cx="9144000" cy="0"/>
          </a:xfrm>
          <a:prstGeom prst="line">
            <a:avLst/>
          </a:prstGeom>
          <a:noFill/>
          <a:ln w="28575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1030" name="Line 6"/>
          <p:cNvSpPr>
            <a:spLocks noChangeShapeType="1"/>
          </p:cNvSpPr>
          <p:nvPr/>
        </p:nvSpPr>
        <p:spPr bwMode="auto">
          <a:xfrm>
            <a:off x="0" y="6597650"/>
            <a:ext cx="9144000" cy="0"/>
          </a:xfrm>
          <a:prstGeom prst="line">
            <a:avLst/>
          </a:prstGeom>
          <a:noFill/>
          <a:ln w="57150" cmpd="thinThick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/>
          </a:p>
        </p:txBody>
      </p:sp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7988" y="125413"/>
            <a:ext cx="1020762" cy="173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94504" r:id="rId1"/>
    <p:sldLayoutId id="2147494505" r:id="rId2"/>
    <p:sldLayoutId id="2147494506" r:id="rId3"/>
    <p:sldLayoutId id="2147494507" r:id="rId4"/>
    <p:sldLayoutId id="2147494508" r:id="rId5"/>
    <p:sldLayoutId id="2147494509" r:id="rId6"/>
    <p:sldLayoutId id="2147494510" r:id="rId7"/>
    <p:sldLayoutId id="2147494511" r:id="rId8"/>
    <p:sldLayoutId id="2147494512" r:id="rId9"/>
    <p:sldLayoutId id="2147494513" r:id="rId10"/>
    <p:sldLayoutId id="2147494514" r:id="rId11"/>
  </p:sldLayoutIdLst>
  <p:txStyles>
    <p:titleStyle>
      <a:lvl1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charset="-127"/>
          <a:ea typeface="굴림" charset="-127"/>
          <a:cs typeface="+mj-cs"/>
        </a:defRPr>
      </a:lvl1pPr>
      <a:lvl2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charset="-127"/>
          <a:ea typeface="굴림" charset="-127"/>
        </a:defRPr>
      </a:lvl2pPr>
      <a:lvl3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charset="-127"/>
          <a:ea typeface="굴림" charset="-127"/>
        </a:defRPr>
      </a:lvl3pPr>
      <a:lvl4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charset="-127"/>
          <a:ea typeface="굴림" charset="-127"/>
        </a:defRPr>
      </a:lvl4pPr>
      <a:lvl5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charset="-127"/>
          <a:ea typeface="굴림" charset="-127"/>
        </a:defRPr>
      </a:lvl5pPr>
      <a:lvl6pPr marL="4572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6pPr>
      <a:lvl7pPr marL="9144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7pPr>
      <a:lvl8pPr marL="13716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8pPr>
      <a:lvl9pPr marL="18288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굴림" charset="-127"/>
          <a:ea typeface="굴림" charset="-127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굴림" charset="-127"/>
          <a:ea typeface="굴림" charset="-127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굴림" charset="-127"/>
          <a:ea typeface="굴림" charset="-127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굴림" charset="-127"/>
          <a:ea typeface="굴림" charset="-127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굴림" charset="-127"/>
          <a:ea typeface="굴림" charset="-127"/>
        </a:defRPr>
      </a:lvl5pPr>
      <a:lvl6pPr marL="25146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ext Box 2"/>
          <p:cNvSpPr txBox="1">
            <a:spLocks noChangeArrowheads="1"/>
          </p:cNvSpPr>
          <p:nvPr/>
        </p:nvSpPr>
        <p:spPr bwMode="auto">
          <a:xfrm>
            <a:off x="4346575" y="6583363"/>
            <a:ext cx="422275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굴림" charset="-127"/>
                <a:ea typeface="굴림" charset="-127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굴림" charset="-127"/>
                <a:ea typeface="굴림" charset="-127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굴림" charset="-127"/>
                <a:ea typeface="굴림" charset="-127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charset="-127"/>
                <a:ea typeface="굴림" charset="-127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charset="-127"/>
                <a:ea typeface="굴림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charset="-127"/>
                <a:ea typeface="굴림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charset="-127"/>
                <a:ea typeface="굴림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charset="-127"/>
                <a:ea typeface="굴림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charset="-127"/>
                <a:ea typeface="굴림" charset="-127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ko-KR" sz="1200">
                <a:solidFill>
                  <a:srgbClr val="000000"/>
                </a:solidFill>
                <a:latin typeface="HY헤드라인M" pitchFamily="18" charset="-127"/>
                <a:ea typeface="HY헤드라인M" pitchFamily="18" charset="-127"/>
              </a:rPr>
              <a:t>1/1</a:t>
            </a:r>
          </a:p>
        </p:txBody>
      </p:sp>
      <p:sp>
        <p:nvSpPr>
          <p:cNvPr id="13454" name="Text Box 2"/>
          <p:cNvSpPr txBox="1">
            <a:spLocks noChangeArrowheads="1"/>
          </p:cNvSpPr>
          <p:nvPr/>
        </p:nvSpPr>
        <p:spPr bwMode="auto">
          <a:xfrm>
            <a:off x="55563" y="52388"/>
            <a:ext cx="226215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굴림" charset="-127"/>
                <a:ea typeface="굴림" charset="-127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굴림" charset="-127"/>
                <a:ea typeface="굴림" charset="-127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굴림" charset="-127"/>
                <a:ea typeface="굴림" charset="-127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charset="-127"/>
                <a:ea typeface="굴림" charset="-127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charset="-127"/>
                <a:ea typeface="굴림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charset="-127"/>
                <a:ea typeface="굴림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charset="-127"/>
                <a:ea typeface="굴림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charset="-127"/>
                <a:ea typeface="굴림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charset="-127"/>
                <a:ea typeface="굴림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ko-KR" altLang="en-US" sz="1800" dirty="0" smtClean="0">
                <a:solidFill>
                  <a:srgbClr val="000000"/>
                </a:solidFill>
                <a:latin typeface="HY헤드라인M" pitchFamily="18" charset="-127"/>
                <a:ea typeface="HY헤드라인M" pitchFamily="18" charset="-127"/>
              </a:rPr>
              <a:t>분지 배관 참고 자료</a:t>
            </a:r>
            <a:endParaRPr lang="ko-KR" altLang="en-US" sz="1800" dirty="0">
              <a:solidFill>
                <a:srgbClr val="000000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20615" y="558339"/>
            <a:ext cx="8743998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4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□</a:t>
            </a:r>
            <a:r>
              <a:rPr lang="en-US" altLang="ko-KR" sz="14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. </a:t>
            </a:r>
            <a:r>
              <a:rPr lang="ko-KR" altLang="en-US" sz="14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분지 배관 주문 </a:t>
            </a:r>
            <a:r>
              <a:rPr lang="ko-KR" altLang="en-US" sz="1400" dirty="0" err="1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접수시</a:t>
            </a:r>
            <a:r>
              <a:rPr lang="ko-KR" altLang="en-US" sz="14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 참고 사항</a:t>
            </a:r>
            <a:endParaRPr lang="en-US" altLang="ko-KR" sz="1400" dirty="0" smtClean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4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lang="en-US" altLang="ko-KR" sz="14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  1. </a:t>
            </a:r>
            <a:r>
              <a:rPr lang="ko-KR" altLang="en-US" sz="14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분지배관이란</a:t>
            </a:r>
            <a:r>
              <a:rPr lang="en-US" altLang="ko-KR" sz="14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?</a:t>
            </a:r>
          </a:p>
          <a:p>
            <a:pPr>
              <a:lnSpc>
                <a:spcPct val="150000"/>
              </a:lnSpc>
            </a:pPr>
            <a:r>
              <a:rPr lang="en-US" altLang="ko-KR" sz="14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lang="en-US" altLang="ko-KR" sz="14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    : </a:t>
            </a:r>
            <a:r>
              <a:rPr lang="ko-KR" altLang="en-US" sz="14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일반 현장에서는 </a:t>
            </a:r>
            <a:r>
              <a:rPr lang="ko-KR" altLang="en-US" sz="1400" dirty="0" err="1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분지관을</a:t>
            </a:r>
            <a:r>
              <a:rPr lang="ko-KR" altLang="en-US" sz="14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 하기와 같이 직접 용접 하여 설치함 </a:t>
            </a:r>
            <a:endParaRPr lang="ko-KR" altLang="en-US" sz="1400" dirty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516" t="40277" r="18242" b="15278"/>
          <a:stretch/>
        </p:blipFill>
        <p:spPr bwMode="auto">
          <a:xfrm>
            <a:off x="683568" y="1620168"/>
            <a:ext cx="1706533" cy="11693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890" t="32416" r="22735" b="19337"/>
          <a:stretch/>
        </p:blipFill>
        <p:spPr bwMode="auto">
          <a:xfrm>
            <a:off x="4860032" y="1591608"/>
            <a:ext cx="1669646" cy="11693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483768" y="2299302"/>
            <a:ext cx="143500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-. </a:t>
            </a:r>
            <a:r>
              <a:rPr lang="ko-KR" altLang="en-US" sz="12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천장에 설치 후 </a:t>
            </a:r>
            <a:endParaRPr lang="en-US" altLang="ko-KR" sz="1200" dirty="0" smtClean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r>
              <a:rPr lang="en-US" altLang="ko-KR" sz="12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lang="en-US" altLang="ko-KR" sz="12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   </a:t>
            </a:r>
            <a:r>
              <a:rPr lang="ko-KR" altLang="en-US" sz="12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올라가서</a:t>
            </a:r>
            <a:r>
              <a:rPr lang="en-US" altLang="ko-KR" sz="12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lang="ko-KR" altLang="en-US" sz="12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용접</a:t>
            </a:r>
            <a:endParaRPr lang="ko-KR" altLang="en-US" sz="1200" dirty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665384" y="2276872"/>
            <a:ext cx="15376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-. </a:t>
            </a:r>
            <a:r>
              <a:rPr lang="ko-KR" altLang="en-US" sz="12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지상에서 용접 후</a:t>
            </a:r>
            <a:endParaRPr lang="en-US" altLang="ko-KR" sz="1200" dirty="0" smtClean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r>
              <a:rPr lang="en-US" altLang="ko-KR" sz="12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lang="en-US" altLang="ko-KR" sz="12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   </a:t>
            </a:r>
            <a:r>
              <a:rPr lang="ko-KR" altLang="en-US" sz="12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천장에 설치</a:t>
            </a:r>
            <a:endParaRPr lang="ko-KR" altLang="en-US" sz="1200" dirty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17612" y="2829312"/>
            <a:ext cx="892638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4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     : </a:t>
            </a:r>
            <a:r>
              <a:rPr lang="ko-KR" altLang="en-US" sz="14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현장에서 </a:t>
            </a:r>
            <a:r>
              <a:rPr lang="ko-KR" altLang="en-US" sz="1400" dirty="0" err="1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용접시</a:t>
            </a:r>
            <a:r>
              <a:rPr lang="ko-KR" altLang="en-US" sz="14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 미숙련자의 용접으로 인한 불량</a:t>
            </a:r>
            <a:r>
              <a:rPr lang="en-US" altLang="ko-KR" sz="14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, </a:t>
            </a:r>
            <a:r>
              <a:rPr lang="ko-KR" altLang="en-US" sz="14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작업공간 제약에 따른 설치 업무 과다</a:t>
            </a:r>
            <a:r>
              <a:rPr lang="en-US" altLang="ko-KR" sz="14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, </a:t>
            </a:r>
            <a:endParaRPr lang="en-US" altLang="ko-KR" sz="1400" dirty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4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       P/C </a:t>
            </a:r>
            <a:r>
              <a:rPr lang="ko-KR" altLang="en-US" sz="14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보온재로 </a:t>
            </a:r>
            <a:r>
              <a:rPr lang="ko-KR" altLang="en-US" sz="1400" dirty="0" err="1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슈팅시</a:t>
            </a:r>
            <a:r>
              <a:rPr lang="ko-KR" altLang="en-US" sz="14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 자재 </a:t>
            </a:r>
            <a:r>
              <a:rPr lang="ko-KR" altLang="en-US" sz="1400" dirty="0" err="1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로스</a:t>
            </a:r>
            <a:r>
              <a:rPr lang="ko-KR" altLang="en-US" sz="14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 발생</a:t>
            </a:r>
            <a:r>
              <a:rPr lang="en-US" altLang="ko-KR" sz="14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, </a:t>
            </a:r>
            <a:r>
              <a:rPr lang="ko-KR" altLang="en-US" sz="14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현장 화재 위험으로 인한 용접 작업 제약 등으로 작업에 제약 많음</a:t>
            </a:r>
            <a:endParaRPr lang="en-US" altLang="ko-KR" sz="1400" dirty="0" smtClean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4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lang="en-US" altLang="ko-KR" sz="14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    : </a:t>
            </a:r>
            <a:r>
              <a:rPr lang="ko-KR" altLang="en-US" sz="14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분지배관은 </a:t>
            </a:r>
            <a:r>
              <a:rPr lang="ko-KR" altLang="en-US" sz="1400" dirty="0" err="1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분지관에</a:t>
            </a:r>
            <a:r>
              <a:rPr lang="ko-KR" altLang="en-US" sz="14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 보온 배관을 용접하여 현장에서 원하는 길이로 재단 납품하여</a:t>
            </a:r>
            <a:endParaRPr lang="en-US" altLang="ko-KR" sz="1400" dirty="0" smtClean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4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lang="en-US" altLang="ko-KR" sz="14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      </a:t>
            </a:r>
            <a:r>
              <a:rPr lang="ko-KR" altLang="en-US" sz="14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현장의 용접 공수를 최소화 하는 것은 물론 자재의 </a:t>
            </a:r>
            <a:r>
              <a:rPr lang="ko-KR" altLang="en-US" sz="1400" dirty="0" err="1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로스를</a:t>
            </a:r>
            <a:r>
              <a:rPr lang="ko-KR" altLang="en-US" sz="14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 최소화할 수 있는 제품임</a:t>
            </a:r>
            <a:r>
              <a:rPr lang="en-US" altLang="ko-KR" sz="14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.</a:t>
            </a:r>
            <a:endParaRPr lang="ko-KR" altLang="en-US" sz="1400" dirty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79388" y="4437112"/>
            <a:ext cx="8743998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4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   2. </a:t>
            </a:r>
            <a:r>
              <a:rPr lang="ko-KR" altLang="en-US" sz="14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분지배관</a:t>
            </a:r>
            <a:r>
              <a:rPr lang="en-US" altLang="ko-KR" sz="14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lang="ko-KR" altLang="en-US" sz="14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제조 메이커</a:t>
            </a:r>
            <a:endParaRPr lang="en-US" altLang="ko-KR" sz="1400" dirty="0" smtClean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4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lang="en-US" altLang="ko-KR" sz="14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    : </a:t>
            </a:r>
            <a:r>
              <a:rPr lang="ko-KR" altLang="en-US" sz="14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자사가 거래하는 분지배관 제조 메이커는 </a:t>
            </a:r>
            <a:r>
              <a:rPr lang="ko-KR" altLang="en-US" sz="1400" dirty="0" err="1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엠에스</a:t>
            </a:r>
            <a:r>
              <a:rPr lang="ko-KR" altLang="en-US" sz="14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 코리아 및 </a:t>
            </a:r>
            <a:r>
              <a:rPr lang="ko-KR" altLang="en-US" sz="1400" dirty="0" err="1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에어텍</a:t>
            </a:r>
            <a:endParaRPr lang="en-US" altLang="ko-KR" sz="1400" dirty="0" smtClean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4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lang="en-US" altLang="ko-KR" sz="14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    : </a:t>
            </a:r>
            <a:r>
              <a:rPr lang="ko-KR" altLang="en-US" sz="14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일체배관 전문 생산 업체로 분지배관 별도 제작 라인 구비하여 전문성을 높인 제품</a:t>
            </a:r>
            <a:r>
              <a:rPr lang="en-US" altLang="ko-KR" sz="14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     </a:t>
            </a:r>
            <a:endParaRPr lang="ko-KR" altLang="en-US" sz="1400" dirty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283191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0490" y="638979"/>
            <a:ext cx="8743998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4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   3. </a:t>
            </a:r>
            <a:r>
              <a:rPr lang="ko-KR" altLang="en-US" sz="14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분지배관</a:t>
            </a:r>
            <a:r>
              <a:rPr lang="en-US" altLang="ko-KR" sz="14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lang="ko-KR" altLang="en-US" sz="1400" dirty="0" err="1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주문시</a:t>
            </a:r>
            <a:r>
              <a:rPr lang="ko-KR" altLang="en-US" sz="14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 참고 사항</a:t>
            </a:r>
            <a:endParaRPr lang="en-US" altLang="ko-KR" sz="1400" dirty="0" smtClean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4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lang="en-US" altLang="ko-KR" sz="14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    : </a:t>
            </a:r>
            <a:r>
              <a:rPr lang="ko-KR" altLang="en-US" sz="14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분지배관은 </a:t>
            </a:r>
            <a:r>
              <a:rPr lang="ko-KR" altLang="en-US" sz="1400" dirty="0" err="1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유첨의</a:t>
            </a:r>
            <a:r>
              <a:rPr lang="ko-KR" altLang="en-US" sz="14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 표준 발주서 양식으로 발주 </a:t>
            </a:r>
            <a:r>
              <a:rPr lang="ko-KR" altLang="en-US" sz="1400" dirty="0" err="1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요청드립니다</a:t>
            </a:r>
            <a:r>
              <a:rPr lang="en-US" altLang="ko-KR" sz="14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altLang="ko-KR" sz="14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lang="en-US" altLang="ko-KR" sz="14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    : </a:t>
            </a:r>
            <a:r>
              <a:rPr lang="ko-KR" altLang="en-US" sz="14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삼성 </a:t>
            </a:r>
            <a:r>
              <a:rPr lang="ko-KR" altLang="en-US" sz="1400" dirty="0" err="1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분지관은</a:t>
            </a:r>
            <a:r>
              <a:rPr lang="ko-KR" altLang="en-US" sz="14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 용접작업 공수가 더 들어 분지배관 작업비가 더 높습니다</a:t>
            </a:r>
            <a:r>
              <a:rPr lang="en-US" altLang="ko-KR" sz="14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. (</a:t>
            </a:r>
            <a:r>
              <a:rPr lang="ko-KR" altLang="en-US" sz="14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삼성</a:t>
            </a:r>
            <a:r>
              <a:rPr lang="en-US" altLang="ko-KR" sz="14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, LG </a:t>
            </a:r>
            <a:r>
              <a:rPr lang="ko-KR" altLang="en-US" sz="14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확인 필요</a:t>
            </a:r>
            <a:r>
              <a:rPr lang="en-US" altLang="ko-KR" sz="14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)</a:t>
            </a:r>
          </a:p>
          <a:p>
            <a:pPr>
              <a:lnSpc>
                <a:spcPct val="150000"/>
              </a:lnSpc>
            </a:pPr>
            <a:r>
              <a:rPr lang="en-US" altLang="ko-KR" sz="14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lang="en-US" altLang="ko-KR" sz="14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    : </a:t>
            </a:r>
            <a:r>
              <a:rPr lang="ko-KR" altLang="en-US" sz="1400" dirty="0" err="1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분지관은</a:t>
            </a:r>
            <a:r>
              <a:rPr lang="ko-KR" altLang="en-US" sz="14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 시중 </a:t>
            </a:r>
            <a:r>
              <a:rPr lang="ko-KR" altLang="en-US" sz="1400" dirty="0" err="1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비유통</a:t>
            </a:r>
            <a:r>
              <a:rPr lang="ko-KR" altLang="en-US" sz="14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 자재로 제조 </a:t>
            </a:r>
            <a:r>
              <a:rPr lang="ko-KR" altLang="en-US" sz="1400" dirty="0" err="1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업체쪽으로</a:t>
            </a:r>
            <a:r>
              <a:rPr lang="ko-KR" altLang="en-US" sz="14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lang="ko-KR" altLang="en-US" sz="1400" dirty="0" err="1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분지관을</a:t>
            </a:r>
            <a:r>
              <a:rPr lang="ko-KR" altLang="en-US" sz="14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 입고시켜 주셔야 제작이 됩니다</a:t>
            </a:r>
            <a:r>
              <a:rPr lang="en-US" altLang="ko-KR" sz="14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altLang="ko-KR" sz="14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     : </a:t>
            </a:r>
            <a:r>
              <a:rPr lang="ko-KR" altLang="en-US" sz="1400" dirty="0" err="1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분지관</a:t>
            </a:r>
            <a:r>
              <a:rPr lang="ko-KR" altLang="en-US" sz="14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 입고가 지연이 되면 납기도 지연이 됩니다</a:t>
            </a:r>
            <a:r>
              <a:rPr lang="en-US" altLang="ko-KR" sz="14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altLang="ko-KR" sz="14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lang="en-US" altLang="ko-KR" sz="14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    : </a:t>
            </a:r>
            <a:r>
              <a:rPr lang="ko-KR" altLang="en-US" sz="14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보온재 재질 및 세부 </a:t>
            </a:r>
            <a:r>
              <a:rPr lang="ko-KR" altLang="en-US" sz="1400" dirty="0" err="1">
                <a:latin typeface="HY헤드라인M" panose="02030600000101010101" pitchFamily="18" charset="-127"/>
                <a:ea typeface="HY헤드라인M" panose="02030600000101010101" pitchFamily="18" charset="-127"/>
              </a:rPr>
              <a:t>스펙을</a:t>
            </a:r>
            <a:r>
              <a:rPr lang="ko-KR" altLang="en-US" sz="14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 발주서에 정확히 표기 하여 </a:t>
            </a:r>
            <a:r>
              <a:rPr lang="ko-KR" altLang="en-US" sz="1400" dirty="0" err="1">
                <a:latin typeface="HY헤드라인M" panose="02030600000101010101" pitchFamily="18" charset="-127"/>
                <a:ea typeface="HY헤드라인M" panose="02030600000101010101" pitchFamily="18" charset="-127"/>
              </a:rPr>
              <a:t>주십시요</a:t>
            </a:r>
            <a:r>
              <a:rPr lang="en-US" altLang="ko-KR" sz="14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. </a:t>
            </a:r>
            <a:r>
              <a:rPr lang="ko-KR" altLang="en-US" sz="14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냉방전용 모델이어도 현장에서</a:t>
            </a:r>
            <a:endParaRPr lang="en-US" altLang="ko-KR" sz="1400" dirty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4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       </a:t>
            </a:r>
            <a:r>
              <a:rPr lang="ko-KR" altLang="en-US" sz="14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추가 용접 작업의 편의를 위해 </a:t>
            </a:r>
            <a:r>
              <a:rPr lang="en-US" altLang="ko-KR" sz="14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NBR</a:t>
            </a:r>
            <a:r>
              <a:rPr lang="ko-KR" altLang="en-US" sz="14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로 요청하는 경우가 있습니다</a:t>
            </a:r>
            <a:r>
              <a:rPr lang="en-US" altLang="ko-KR" sz="14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. PE </a:t>
            </a:r>
            <a:r>
              <a:rPr lang="ko-KR" altLang="en-US" sz="14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보온재는 </a:t>
            </a:r>
            <a:r>
              <a:rPr lang="ko-KR" altLang="en-US" sz="1400" dirty="0" err="1">
                <a:latin typeface="HY헤드라인M" panose="02030600000101010101" pitchFamily="18" charset="-127"/>
                <a:ea typeface="HY헤드라인M" panose="02030600000101010101" pitchFamily="18" charset="-127"/>
              </a:rPr>
              <a:t>생산시에</a:t>
            </a:r>
            <a:r>
              <a:rPr lang="ko-KR" altLang="en-US" sz="14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lang="ko-KR" altLang="en-US" sz="14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용접 작업의</a:t>
            </a:r>
            <a:endParaRPr lang="en-US" altLang="ko-KR" sz="1400" dirty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4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       </a:t>
            </a:r>
            <a:r>
              <a:rPr lang="ko-KR" altLang="en-US" sz="14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어려움으로 납기가 </a:t>
            </a:r>
            <a:r>
              <a:rPr lang="en-US" altLang="ko-KR" sz="14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NBR</a:t>
            </a:r>
            <a:r>
              <a:rPr lang="ko-KR" altLang="en-US" sz="14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에 비하여 오래 걸릴 수 있습니다</a:t>
            </a:r>
            <a:r>
              <a:rPr lang="en-US" altLang="ko-KR" sz="14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.       </a:t>
            </a:r>
            <a:endParaRPr lang="en-US" altLang="ko-KR" sz="1400" dirty="0" smtClean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4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lang="en-US" altLang="ko-KR" sz="14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    : </a:t>
            </a:r>
            <a:r>
              <a:rPr lang="ko-KR" altLang="en-US" sz="14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단가 구성은</a:t>
            </a:r>
            <a:r>
              <a:rPr lang="en-US" altLang="ko-KR" sz="14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lang="ko-KR" altLang="en-US" sz="14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보온재</a:t>
            </a:r>
            <a:r>
              <a:rPr lang="en-US" altLang="ko-KR" sz="14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+</a:t>
            </a:r>
            <a:r>
              <a:rPr lang="ko-KR" altLang="en-US" sz="14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동관 일체형 배관 단가에 별도로 </a:t>
            </a:r>
            <a:r>
              <a:rPr lang="ko-KR" altLang="en-US" sz="1400" dirty="0" err="1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분지관</a:t>
            </a:r>
            <a:r>
              <a:rPr lang="ko-KR" altLang="en-US" sz="14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 용접 가공비가 </a:t>
            </a:r>
            <a:r>
              <a:rPr lang="en-US" altLang="ko-KR" sz="14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set </a:t>
            </a:r>
            <a:r>
              <a:rPr lang="ko-KR" altLang="en-US" sz="14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별로 추가 됩니다</a:t>
            </a:r>
            <a:r>
              <a:rPr lang="en-US" altLang="ko-KR" sz="14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altLang="ko-KR" sz="14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lang="en-US" altLang="ko-KR" sz="14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    : </a:t>
            </a:r>
            <a:r>
              <a:rPr lang="ko-KR" altLang="en-US" sz="14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일반적으로 일체배관 </a:t>
            </a:r>
            <a:r>
              <a:rPr lang="en-US" altLang="ko-KR" sz="14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DC</a:t>
            </a:r>
            <a:r>
              <a:rPr lang="ko-KR" altLang="en-US" sz="14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과 동일하게 </a:t>
            </a:r>
            <a:r>
              <a:rPr lang="en-US" altLang="ko-KR" sz="14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DC </a:t>
            </a:r>
            <a:r>
              <a:rPr lang="ko-KR" altLang="en-US" sz="14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적용이 됩니다</a:t>
            </a:r>
            <a:r>
              <a:rPr lang="en-US" altLang="ko-KR" sz="14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altLang="ko-KR" sz="14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     : LG</a:t>
            </a:r>
            <a:r>
              <a:rPr lang="ko-KR" altLang="en-US" sz="14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전자 신형 </a:t>
            </a:r>
            <a:r>
              <a:rPr lang="ko-KR" altLang="en-US" sz="1400" dirty="0" err="1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분지관은</a:t>
            </a:r>
            <a:r>
              <a:rPr lang="ko-KR" altLang="en-US" sz="14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lang="ko-KR" altLang="en-US" sz="1400" dirty="0" err="1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가지배관으로</a:t>
            </a:r>
            <a:r>
              <a:rPr lang="ko-KR" altLang="en-US" sz="14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 빠져 나온 부분이 충격에 취약한 편입니다</a:t>
            </a:r>
            <a:r>
              <a:rPr lang="en-US" altLang="ko-KR" sz="14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. </a:t>
            </a:r>
            <a:r>
              <a:rPr lang="ko-KR" altLang="en-US" sz="14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배관의 무게에 의해</a:t>
            </a:r>
            <a:endParaRPr lang="en-US" altLang="ko-KR" sz="1400" dirty="0" smtClean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4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lang="en-US" altLang="ko-KR" sz="14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     </a:t>
            </a:r>
            <a:r>
              <a:rPr lang="ko-KR" altLang="en-US" sz="14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하차 및 현장 </a:t>
            </a:r>
            <a:r>
              <a:rPr lang="ko-KR" altLang="en-US" sz="1400" dirty="0" err="1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작업시</a:t>
            </a:r>
            <a:r>
              <a:rPr lang="ko-KR" altLang="en-US" sz="14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 주의하지 않으면 파손이 발생할 수 있습니다</a:t>
            </a:r>
            <a:r>
              <a:rPr lang="en-US" altLang="ko-KR" sz="14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altLang="ko-KR" sz="14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lang="en-US" altLang="ko-KR" sz="14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    : </a:t>
            </a:r>
            <a:r>
              <a:rPr lang="ko-KR" altLang="en-US" sz="14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타입 및 동 </a:t>
            </a:r>
            <a:r>
              <a:rPr lang="ko-KR" altLang="en-US" sz="1400" dirty="0" err="1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호수별로</a:t>
            </a:r>
            <a:r>
              <a:rPr lang="ko-KR" altLang="en-US" sz="14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 별도의 라벨이 필요하거나 세대별 세트 구성이 필요하면 발주서 비고사항에</a:t>
            </a:r>
            <a:endParaRPr lang="en-US" altLang="ko-KR" sz="1400" dirty="0" smtClean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4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lang="en-US" altLang="ko-KR" sz="14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      </a:t>
            </a:r>
            <a:r>
              <a:rPr lang="ko-KR" altLang="en-US" sz="14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남겨 주시면 됩니다</a:t>
            </a:r>
            <a:r>
              <a:rPr lang="en-US" altLang="ko-KR" sz="14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.</a:t>
            </a:r>
            <a:endParaRPr lang="en-US" altLang="ko-KR" sz="1400" dirty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4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     : </a:t>
            </a:r>
            <a:r>
              <a:rPr lang="ko-KR" altLang="en-US" sz="14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초기 샘플 공급 후 </a:t>
            </a:r>
            <a:r>
              <a:rPr lang="ko-KR" altLang="en-US" sz="1400" dirty="0" err="1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본물량</a:t>
            </a:r>
            <a:r>
              <a:rPr lang="ko-KR" altLang="en-US" sz="14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 발주하는 것이 좋습니다</a:t>
            </a:r>
            <a:r>
              <a:rPr lang="en-US" altLang="ko-KR" sz="14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. </a:t>
            </a:r>
            <a:r>
              <a:rPr lang="ko-KR" altLang="en-US" sz="14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현장 여건이 도면과 다른 경우가 많아 도면대로</a:t>
            </a:r>
            <a:endParaRPr lang="en-US" altLang="ko-KR" sz="1400" dirty="0" smtClean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4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lang="en-US" altLang="ko-KR" sz="14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     </a:t>
            </a:r>
            <a:r>
              <a:rPr lang="ko-KR" altLang="en-US" sz="1400" dirty="0" err="1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본물량</a:t>
            </a:r>
            <a:r>
              <a:rPr lang="ko-KR" altLang="en-US" sz="14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lang="ko-KR" altLang="en-US" sz="1400" dirty="0" err="1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발주시</a:t>
            </a:r>
            <a:r>
              <a:rPr lang="ko-KR" altLang="en-US" sz="14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 현장 설치에 어려움이 </a:t>
            </a:r>
            <a:r>
              <a:rPr lang="ko-KR" altLang="en-US" sz="1400" dirty="0" err="1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있을수</a:t>
            </a:r>
            <a:r>
              <a:rPr lang="ko-KR" altLang="en-US" sz="14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 있습니다</a:t>
            </a:r>
            <a:r>
              <a:rPr lang="en-US" altLang="ko-KR" sz="14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altLang="ko-KR" sz="14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     </a:t>
            </a:r>
            <a:r>
              <a:rPr lang="en-US" altLang="ko-KR" sz="14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: </a:t>
            </a:r>
            <a:r>
              <a:rPr lang="ko-KR" altLang="en-US" sz="14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주문제작 특성상 의뢰 후 납품 전 작업이 진행된 경우에는 취소가 제한될 수 있으며 </a:t>
            </a:r>
            <a:endParaRPr lang="en-US" altLang="ko-KR" sz="1400" dirty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4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       </a:t>
            </a:r>
            <a:r>
              <a:rPr lang="ko-KR" altLang="en-US" sz="14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납품 후 반품은 불가합니다</a:t>
            </a:r>
            <a:r>
              <a:rPr lang="en-US" altLang="ko-KR" sz="14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.</a:t>
            </a:r>
            <a:endParaRPr lang="en-US" altLang="ko-KR" sz="1400" dirty="0" smtClean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3" name="Text Box 2"/>
          <p:cNvSpPr txBox="1">
            <a:spLocks noChangeArrowheads="1"/>
          </p:cNvSpPr>
          <p:nvPr/>
        </p:nvSpPr>
        <p:spPr bwMode="auto">
          <a:xfrm>
            <a:off x="55563" y="52388"/>
            <a:ext cx="226215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굴림" charset="-127"/>
                <a:ea typeface="굴림" charset="-127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굴림" charset="-127"/>
                <a:ea typeface="굴림" charset="-127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굴림" charset="-127"/>
                <a:ea typeface="굴림" charset="-127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charset="-127"/>
                <a:ea typeface="굴림" charset="-127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charset="-127"/>
                <a:ea typeface="굴림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charset="-127"/>
                <a:ea typeface="굴림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charset="-127"/>
                <a:ea typeface="굴림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charset="-127"/>
                <a:ea typeface="굴림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charset="-127"/>
                <a:ea typeface="굴림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ko-KR" altLang="en-US" sz="1800" dirty="0" smtClean="0">
                <a:solidFill>
                  <a:srgbClr val="000000"/>
                </a:solidFill>
                <a:latin typeface="HY헤드라인M" pitchFamily="18" charset="-127"/>
                <a:ea typeface="HY헤드라인M" pitchFamily="18" charset="-127"/>
              </a:rPr>
              <a:t>분지 배관 참고 자료</a:t>
            </a:r>
            <a:endParaRPr lang="ko-KR" altLang="en-US" sz="1800" dirty="0">
              <a:solidFill>
                <a:srgbClr val="000000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1379385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469" t="28334" r="11250" b="14166"/>
          <a:stretch/>
        </p:blipFill>
        <p:spPr bwMode="auto">
          <a:xfrm>
            <a:off x="348910" y="764704"/>
            <a:ext cx="8446180" cy="48297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직사각형 1"/>
          <p:cNvSpPr/>
          <p:nvPr/>
        </p:nvSpPr>
        <p:spPr>
          <a:xfrm>
            <a:off x="6804248" y="5157192"/>
            <a:ext cx="576064" cy="2160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55563" y="52388"/>
            <a:ext cx="2935419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굴림" charset="-127"/>
                <a:ea typeface="굴림" charset="-127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굴림" charset="-127"/>
                <a:ea typeface="굴림" charset="-127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굴림" charset="-127"/>
                <a:ea typeface="굴림" charset="-127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charset="-127"/>
                <a:ea typeface="굴림" charset="-127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charset="-127"/>
                <a:ea typeface="굴림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charset="-127"/>
                <a:ea typeface="굴림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charset="-127"/>
                <a:ea typeface="굴림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charset="-127"/>
                <a:ea typeface="굴림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charset="-127"/>
                <a:ea typeface="굴림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ko-KR" altLang="en-US" sz="1800" dirty="0" smtClean="0">
                <a:solidFill>
                  <a:srgbClr val="000000"/>
                </a:solidFill>
                <a:latin typeface="HY헤드라인M" pitchFamily="18" charset="-127"/>
                <a:ea typeface="HY헤드라인M" pitchFamily="18" charset="-127"/>
              </a:rPr>
              <a:t>분지 배관 참고 자료 </a:t>
            </a:r>
            <a:r>
              <a:rPr lang="en-US" altLang="ko-KR" sz="1800" dirty="0" smtClean="0">
                <a:solidFill>
                  <a:srgbClr val="000000"/>
                </a:solidFill>
                <a:latin typeface="HY헤드라인M" pitchFamily="18" charset="-127"/>
                <a:ea typeface="HY헤드라인M" pitchFamily="18" charset="-127"/>
              </a:rPr>
              <a:t>(</a:t>
            </a:r>
            <a:r>
              <a:rPr lang="ko-KR" altLang="en-US" sz="1800" dirty="0" smtClean="0">
                <a:solidFill>
                  <a:srgbClr val="000000"/>
                </a:solidFill>
                <a:latin typeface="HY헤드라인M" pitchFamily="18" charset="-127"/>
                <a:ea typeface="HY헤드라인M" pitchFamily="18" charset="-127"/>
              </a:rPr>
              <a:t>사진</a:t>
            </a:r>
            <a:r>
              <a:rPr lang="en-US" altLang="ko-KR" sz="1800" dirty="0" smtClean="0">
                <a:solidFill>
                  <a:srgbClr val="000000"/>
                </a:solidFill>
                <a:latin typeface="HY헤드라인M" pitchFamily="18" charset="-127"/>
                <a:ea typeface="HY헤드라인M" pitchFamily="18" charset="-127"/>
              </a:rPr>
              <a:t>)</a:t>
            </a:r>
            <a:endParaRPr lang="ko-KR" altLang="en-US" sz="1800" dirty="0">
              <a:solidFill>
                <a:srgbClr val="000000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399206742"/>
      </p:ext>
    </p:extLst>
  </p:cSld>
  <p:clrMapOvr>
    <a:masterClrMapping/>
  </p:clrMapOvr>
</p:sld>
</file>

<file path=ppt/theme/theme1.xml><?xml version="1.0" encoding="utf-8"?>
<a:theme xmlns:a="http://schemas.openxmlformats.org/drawingml/2006/main" name="4_기본 디자인">
  <a:themeElements>
    <a:clrScheme name="4_기본 디자인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4_기본 디자인">
      <a:majorFont>
        <a:latin typeface="굴림"/>
        <a:ea typeface="굴림"/>
        <a:cs typeface=""/>
      </a:majorFont>
      <a:minorFont>
        <a:latin typeface="굴림"/>
        <a:ea typeface="굴림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lnDef>
      <a:spPr>
        <a:ln w="15875">
          <a:solidFill>
            <a:schemeClr val="tx1"/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>
    <a:extraClrScheme>
      <a:clrScheme name="4_기본 디자인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기본 디자인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기본 디자인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기본 디자인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기본 디자인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기본 디자인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기본 디자인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87092</TotalTime>
  <Words>379</Words>
  <Application>Microsoft Office PowerPoint</Application>
  <PresentationFormat>화면 슬라이드 쇼(4:3)</PresentationFormat>
  <Paragraphs>36</Paragraphs>
  <Slides>3</Slides>
  <Notes>1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3</vt:i4>
      </vt:variant>
    </vt:vector>
  </HeadingPairs>
  <TitlesOfParts>
    <vt:vector size="4" baseType="lpstr">
      <vt:lpstr>4_기본 디자인</vt:lpstr>
      <vt:lpstr>PowerPoint 프레젠테이션</vt:lpstr>
      <vt:lpstr>PowerPoint 프레젠테이션</vt:lpstr>
      <vt:lpstr>PowerPoint 프레젠테이션</vt:lpstr>
    </vt:vector>
  </TitlesOfParts>
  <Company>구매팀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김정훈</dc:creator>
  <cp:lastModifiedBy>조화명</cp:lastModifiedBy>
  <cp:revision>1985</cp:revision>
  <dcterms:created xsi:type="dcterms:W3CDTF">2012-01-11T02:45:26Z</dcterms:created>
  <dcterms:modified xsi:type="dcterms:W3CDTF">2019-08-12T04:46:54Z</dcterms:modified>
</cp:coreProperties>
</file>